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panose="00000000000000000000" charset="1"/>
      <p:regular r:id="rId20"/>
    </p:embeddedFont>
    <p:embeddedFont>
      <p:font typeface="Inter Medium" panose="02000503000000020004" charset="1"/>
      <p:regular r:id="rId21"/>
    </p:embeddedFont>
    <p:embeddedFont>
      <p:font typeface="Inter Bold" panose="02000503000000020004" charset="1"/>
      <p:regular r:id="rId22"/>
    </p:embeddedFont>
    <p:embeddedFont>
      <p:font typeface="Inter" panose="02000503000000020004" charset="1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font" Target="/ppt/fonts/font20.fntdata" Id="rId20" /><Relationship Type="http://schemas.openxmlformats.org/officeDocument/2006/relationships/font" Target="/ppt/fonts/font21.fntdata" Id="rId21" /><Relationship Type="http://schemas.openxmlformats.org/officeDocument/2006/relationships/font" Target="/ppt/fonts/font22.fntdata" Id="rId22" /><Relationship Type="http://schemas.openxmlformats.org/officeDocument/2006/relationships/font" Target="/ppt/fonts/font23.fntdata" Id="rId23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jpeg" Id="rId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8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9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0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1.jpeg" Id="rId2" /><Relationship Type="http://schemas.openxmlformats.org/officeDocument/2006/relationships/image" Target="/ppt/media/image32.png" Id="rId3" /><Relationship Type="http://schemas.openxmlformats.org/officeDocument/2006/relationships/image" Target="/ppt/media/image33.svg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4.jpe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.jpe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.jpeg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jpeg" Id="rId2" /><Relationship Type="http://schemas.openxmlformats.org/officeDocument/2006/relationships/image" Target="/ppt/media/image4.png" Id="rId3" /><Relationship Type="http://schemas.openxmlformats.org/officeDocument/2006/relationships/image" Target="/ppt/media/image5.png" Id="rId4" /><Relationship Type="http://schemas.openxmlformats.org/officeDocument/2006/relationships/image" Target="/ppt/media/image6.png" Id="rId5" /><Relationship Type="http://schemas.openxmlformats.org/officeDocument/2006/relationships/image" Target="/ppt/media/image7.png" Id="rId6" /><Relationship Type="http://schemas.openxmlformats.org/officeDocument/2006/relationships/image" Target="/ppt/media/image8.png" Id="rId7" /><Relationship Type="http://schemas.openxmlformats.org/officeDocument/2006/relationships/image" Target="/ppt/media/image9.svg" Id="rId8" /><Relationship Type="http://schemas.openxmlformats.org/officeDocument/2006/relationships/image" Target="/ppt/media/image10.png" Id="rId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1.jpeg" Id="rId2" /><Relationship Type="http://schemas.openxmlformats.org/officeDocument/2006/relationships/image" Target="/ppt/media/image12.png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3.png" Id="rId2" /><Relationship Type="http://schemas.openxmlformats.org/officeDocument/2006/relationships/image" Target="/ppt/media/image14.png" Id="rId3" /><Relationship Type="http://schemas.openxmlformats.org/officeDocument/2006/relationships/image" Target="/ppt/media/image15.png" Id="rId4" /><Relationship Type="http://schemas.openxmlformats.org/officeDocument/2006/relationships/image" Target="/ppt/media/image16.png" Id="rId5" /><Relationship Type="http://schemas.openxmlformats.org/officeDocument/2006/relationships/image" Target="/ppt/media/image17.jpeg" Id="rId6" /><Relationship Type="http://schemas.openxmlformats.org/officeDocument/2006/relationships/image" Target="/ppt/media/image18.png" Id="rId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9.jpeg" Id="rId2" /><Relationship Type="http://schemas.openxmlformats.org/officeDocument/2006/relationships/image" Target="/ppt/media/image20.png" Id="rId3" /><Relationship Type="http://schemas.openxmlformats.org/officeDocument/2006/relationships/image" Target="/ppt/media/image21.svg" Id="rId4" /><Relationship Type="http://schemas.openxmlformats.org/officeDocument/2006/relationships/image" Target="/ppt/media/image22.png" Id="rId5" /><Relationship Type="http://schemas.openxmlformats.org/officeDocument/2006/relationships/image" Target="/ppt/media/image23.svg" Id="rId6" /><Relationship Type="http://schemas.openxmlformats.org/officeDocument/2006/relationships/image" Target="/ppt/media/image24.png" Id="rId7" /><Relationship Type="http://schemas.openxmlformats.org/officeDocument/2006/relationships/image" Target="/ppt/media/image25.svg" Id="rId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.jpeg" Id="rId2" /><Relationship Type="http://schemas.openxmlformats.org/officeDocument/2006/relationships/image" Target="/ppt/media/image26.png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27.jpeg" Id="rId2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3343" r="0" b="-33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0801" y="1310750"/>
            <a:ext cx="17206398" cy="204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6"/>
              </a:lnSpc>
            </a:pPr>
            <a:r>
              <a:rPr lang="en-US" sz="65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AGRICULTURAL CROP PRODUCTION &amp; YIELD OPTIMIZATION ANALYTICS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40166" y="4117883"/>
            <a:ext cx="9607669" cy="12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9"/>
              </a:lnSpc>
              <a:spcBef>
                <a:spcPct val="0"/>
              </a:spcBef>
            </a:pPr>
            <a:r>
              <a:rPr lang="en-US" b="true" sz="652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Capstone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46752" y="6830677"/>
            <a:ext cx="11074525" cy="242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4"/>
              </a:lnSpc>
            </a:pP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Name</a:t>
            </a:r>
            <a:r>
              <a:rPr lang="en-US" sz="3000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</a:t>
            </a: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MARUMUDI ASHRITHA</a:t>
            </a:r>
          </a:p>
          <a:p>
            <a:pPr algn="ctr">
              <a:lnSpc>
                <a:spcPts val="4884"/>
              </a:lnSpc>
            </a:pP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Track</a:t>
            </a:r>
            <a:r>
              <a:rPr lang="en-US" sz="3000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Data Engineering </a:t>
            </a:r>
          </a:p>
          <a:p>
            <a:pPr algn="ctr">
              <a:lnSpc>
                <a:spcPts val="4884"/>
              </a:lnSpc>
            </a:pP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email</a:t>
            </a:r>
            <a:r>
              <a:rPr lang="en-US" sz="3000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: ashritham23@gmail.com</a:t>
            </a:r>
          </a:p>
          <a:p>
            <a:pPr algn="ctr">
              <a:lnSpc>
                <a:spcPts val="4885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VNR Vignana Jyothi Institute of Engineering and Technology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0180" y="5846184"/>
            <a:ext cx="9607669" cy="86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8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7257" y="1749590"/>
            <a:ext cx="13385091" cy="7508710"/>
          </a:xfrm>
          <a:custGeom>
            <a:avLst/>
            <a:gdLst/>
            <a:ahLst/>
            <a:cxnLst/>
            <a:rect r="r" b="b" t="t" l="l"/>
            <a:pathLst>
              <a:path h="7508710" w="13385091">
                <a:moveTo>
                  <a:pt x="0" y="0"/>
                </a:moveTo>
                <a:lnTo>
                  <a:pt x="13385091" y="0"/>
                </a:lnTo>
                <a:lnTo>
                  <a:pt x="13385091" y="7508710"/>
                </a:lnTo>
                <a:lnTo>
                  <a:pt x="0" y="7508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2426" y="683547"/>
            <a:ext cx="6994752" cy="77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1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Crop Pr</a:t>
            </a: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oduction Overview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9937" y="1813272"/>
            <a:ext cx="13168125" cy="7445028"/>
          </a:xfrm>
          <a:custGeom>
            <a:avLst/>
            <a:gdLst/>
            <a:ahLst/>
            <a:cxnLst/>
            <a:rect r="r" b="b" t="t" l="l"/>
            <a:pathLst>
              <a:path h="7445028" w="13168125">
                <a:moveTo>
                  <a:pt x="0" y="0"/>
                </a:moveTo>
                <a:lnTo>
                  <a:pt x="13168126" y="0"/>
                </a:lnTo>
                <a:lnTo>
                  <a:pt x="13168126" y="7445028"/>
                </a:lnTo>
                <a:lnTo>
                  <a:pt x="0" y="7445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2886" y="857250"/>
            <a:ext cx="7742228" cy="77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1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Yield &amp; Weather Perf</a:t>
            </a: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ormance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6148" y="1872275"/>
            <a:ext cx="13115704" cy="7386025"/>
          </a:xfrm>
          <a:custGeom>
            <a:avLst/>
            <a:gdLst/>
            <a:ahLst/>
            <a:cxnLst/>
            <a:rect r="r" b="b" t="t" l="l"/>
            <a:pathLst>
              <a:path h="7386025" w="13115704">
                <a:moveTo>
                  <a:pt x="0" y="0"/>
                </a:moveTo>
                <a:lnTo>
                  <a:pt x="13115704" y="0"/>
                </a:lnTo>
                <a:lnTo>
                  <a:pt x="13115704" y="7386025"/>
                </a:lnTo>
                <a:lnTo>
                  <a:pt x="0" y="7386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60374" y="857250"/>
            <a:ext cx="7967252" cy="77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1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Soil &amp; Market Impa</a:t>
            </a:r>
            <a:r>
              <a:rPr lang="en-US" b="true" sz="39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ct Analysis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19999"/>
              </a:blip>
              <a:stretch>
                <a:fillRect l="0" t="-9313" r="0" b="-931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14263" y="3024414"/>
            <a:ext cx="10739576" cy="5673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2"/>
              </a:lnSpc>
            </a:pPr>
            <a:r>
              <a:rPr lang="en-US" b="true" sz="3500" u="sng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Skills &amp; Learning Outcome</a:t>
            </a:r>
          </a:p>
          <a:p>
            <a:pPr algn="l" marL="755652" indent="-377826" lvl="1">
              <a:lnSpc>
                <a:spcPts val="5652"/>
              </a:lnSpc>
              <a:buFont typeface="Arial"/>
              <a:buChar char="•"/>
            </a:pPr>
            <a:r>
              <a:rPr lang="en-US" b="true" sz="3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Gained hands-on experience in big data analytics</a:t>
            </a:r>
          </a:p>
          <a:p>
            <a:pPr algn="l" marL="755652" indent="-377826" lvl="1">
              <a:lnSpc>
                <a:spcPts val="5652"/>
              </a:lnSpc>
              <a:buFont typeface="Arial"/>
              <a:buChar char="•"/>
            </a:pPr>
            <a:r>
              <a:rPr lang="en-US" b="true" sz="3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Implemented scalable ETL pipelines</a:t>
            </a:r>
          </a:p>
          <a:p>
            <a:pPr algn="l" marL="755652" indent="-377826" lvl="1">
              <a:lnSpc>
                <a:spcPts val="5652"/>
              </a:lnSpc>
              <a:buFont typeface="Arial"/>
              <a:buChar char="•"/>
            </a:pPr>
            <a:r>
              <a:rPr lang="en-US" b="true" sz="3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Worked with real-world agricultural datasets</a:t>
            </a:r>
          </a:p>
          <a:p>
            <a:pPr algn="l" marL="755652" indent="-377826" lvl="1">
              <a:lnSpc>
                <a:spcPts val="5652"/>
              </a:lnSpc>
              <a:buFont typeface="Arial"/>
              <a:buChar char="•"/>
            </a:pPr>
            <a:r>
              <a:rPr lang="en-US" b="true" sz="3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Applied end-to-end analytics and visualization techniques</a:t>
            </a:r>
          </a:p>
          <a:p>
            <a:pPr algn="l">
              <a:lnSpc>
                <a:spcPts val="565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480129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65491"/>
            <a:ext cx="3595417" cy="790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26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9313" r="0" b="-9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0554" y="3795145"/>
            <a:ext cx="10226891" cy="222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5"/>
              </a:lnSpc>
              <a:spcBef>
                <a:spcPct val="0"/>
              </a:spcBef>
            </a:pPr>
            <a:r>
              <a:rPr lang="en-US" b="true" sz="11455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-9313" r="0" b="-931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556147"/>
            <a:ext cx="15054640" cy="78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2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Addressing the Business Challenge in Agriculture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70020"/>
            <a:ext cx="16509525" cy="502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7561" indent="-293781" lvl="1">
              <a:lnSpc>
                <a:spcPts val="4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Agric</a:t>
            </a: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ultural data is scattered across multiple raw files</a:t>
            </a:r>
          </a:p>
          <a:p>
            <a:pPr algn="just" marL="587561" indent="-293781" lvl="1">
              <a:lnSpc>
                <a:spcPts val="4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Manual analysis leads to delays and inaccuracies</a:t>
            </a:r>
          </a:p>
          <a:p>
            <a:pPr algn="just" marL="587561" indent="-293781" lvl="1">
              <a:lnSpc>
                <a:spcPts val="4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Limited visibility into key metrics:</a:t>
            </a:r>
          </a:p>
          <a:p>
            <a:pPr algn="just" marL="1175122" indent="-391707" lvl="2">
              <a:lnSpc>
                <a:spcPts val="443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Yield trends</a:t>
            </a:r>
          </a:p>
          <a:p>
            <a:pPr algn="just" marL="1175122" indent="-391707" lvl="2">
              <a:lnSpc>
                <a:spcPts val="443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Seasonal performance</a:t>
            </a:r>
          </a:p>
          <a:p>
            <a:pPr algn="just" marL="1175122" indent="-391707" lvl="2">
              <a:lnSpc>
                <a:spcPts val="443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Low-productivity regions</a:t>
            </a:r>
          </a:p>
          <a:p>
            <a:pPr algn="just" marL="587561" indent="-293781" lvl="1">
              <a:lnSpc>
                <a:spcPts val="443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2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Need for a centralized and automated analytics system to improve efficiency and decision-making</a:t>
            </a:r>
          </a:p>
          <a:p>
            <a:pPr algn="just">
              <a:lnSpc>
                <a:spcPts val="4430"/>
              </a:lnSpc>
              <a:spcBef>
                <a:spcPct val="0"/>
              </a:spcBef>
            </a:pPr>
          </a:p>
          <a:p>
            <a:pPr algn="just">
              <a:lnSpc>
                <a:spcPts val="4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9313" r="0" b="-93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3188" y="3014072"/>
            <a:ext cx="5283546" cy="2644531"/>
            <a:chOff x="0" y="0"/>
            <a:chExt cx="7044728" cy="3526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25400"/>
              <a:ext cx="6993890" cy="3475228"/>
            </a:xfrm>
            <a:custGeom>
              <a:avLst/>
              <a:gdLst/>
              <a:ahLst/>
              <a:cxnLst/>
              <a:rect r="r" b="b" t="t" l="l"/>
              <a:pathLst>
                <a:path h="3475228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44690" cy="3526028"/>
            </a:xfrm>
            <a:custGeom>
              <a:avLst/>
              <a:gdLst/>
              <a:ahLst/>
              <a:cxnLst/>
              <a:rect r="r" b="b" t="t" l="l"/>
              <a:pathLst>
                <a:path h="3526028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54138" y="3033122"/>
            <a:ext cx="152400" cy="2606431"/>
            <a:chOff x="0" y="0"/>
            <a:chExt cx="203200" cy="34752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200" cy="3475355"/>
            </a:xfrm>
            <a:custGeom>
              <a:avLst/>
              <a:gdLst/>
              <a:ahLst/>
              <a:cxnLst/>
              <a:rect r="r" b="b" t="t" l="l"/>
              <a:pathLst>
                <a:path h="347535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502156" y="3014072"/>
            <a:ext cx="5283546" cy="2644531"/>
            <a:chOff x="0" y="0"/>
            <a:chExt cx="7044728" cy="35260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6993890" cy="3475228"/>
            </a:xfrm>
            <a:custGeom>
              <a:avLst/>
              <a:gdLst/>
              <a:ahLst/>
              <a:cxnLst/>
              <a:rect r="r" b="b" t="t" l="l"/>
              <a:pathLst>
                <a:path h="3475228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44690" cy="3526028"/>
            </a:xfrm>
            <a:custGeom>
              <a:avLst/>
              <a:gdLst/>
              <a:ahLst/>
              <a:cxnLst/>
              <a:rect r="r" b="b" t="t" l="l"/>
              <a:pathLst>
                <a:path h="3526028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483106" y="3033122"/>
            <a:ext cx="152400" cy="2606431"/>
            <a:chOff x="0" y="0"/>
            <a:chExt cx="203200" cy="34752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00" cy="3475355"/>
            </a:xfrm>
            <a:custGeom>
              <a:avLst/>
              <a:gdLst/>
              <a:ahLst/>
              <a:cxnLst/>
              <a:rect r="r" b="b" t="t" l="l"/>
              <a:pathLst>
                <a:path h="347535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2031113" y="3014072"/>
            <a:ext cx="5283546" cy="2644531"/>
            <a:chOff x="0" y="0"/>
            <a:chExt cx="7044728" cy="35260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6993890" cy="3475228"/>
            </a:xfrm>
            <a:custGeom>
              <a:avLst/>
              <a:gdLst/>
              <a:ahLst/>
              <a:cxnLst/>
              <a:rect r="r" b="b" t="t" l="l"/>
              <a:pathLst>
                <a:path h="3475228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4690" cy="3526028"/>
            </a:xfrm>
            <a:custGeom>
              <a:avLst/>
              <a:gdLst/>
              <a:ahLst/>
              <a:cxnLst/>
              <a:rect r="r" b="b" t="t" l="l"/>
              <a:pathLst>
                <a:path h="3526028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2012063" y="3033122"/>
            <a:ext cx="152400" cy="2606431"/>
            <a:chOff x="0" y="0"/>
            <a:chExt cx="203200" cy="34752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3475355"/>
            </a:xfrm>
            <a:custGeom>
              <a:avLst/>
              <a:gdLst/>
              <a:ahLst/>
              <a:cxnLst/>
              <a:rect r="r" b="b" t="t" l="l"/>
              <a:pathLst>
                <a:path h="347535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73188" y="5904014"/>
            <a:ext cx="5283546" cy="2644531"/>
            <a:chOff x="0" y="0"/>
            <a:chExt cx="7044728" cy="35260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3890" cy="3475228"/>
            </a:xfrm>
            <a:custGeom>
              <a:avLst/>
              <a:gdLst/>
              <a:ahLst/>
              <a:cxnLst/>
              <a:rect r="r" b="b" t="t" l="l"/>
              <a:pathLst>
                <a:path h="3475228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690" cy="3526028"/>
            </a:xfrm>
            <a:custGeom>
              <a:avLst/>
              <a:gdLst/>
              <a:ahLst/>
              <a:cxnLst/>
              <a:rect r="r" b="b" t="t" l="l"/>
              <a:pathLst>
                <a:path h="3526028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954138" y="5923064"/>
            <a:ext cx="152400" cy="2606431"/>
            <a:chOff x="0" y="0"/>
            <a:chExt cx="203200" cy="347524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3475355"/>
            </a:xfrm>
            <a:custGeom>
              <a:avLst/>
              <a:gdLst/>
              <a:ahLst/>
              <a:cxnLst/>
              <a:rect r="r" b="b" t="t" l="l"/>
              <a:pathLst>
                <a:path h="347535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6502156" y="5904014"/>
            <a:ext cx="5283546" cy="2644531"/>
            <a:chOff x="0" y="0"/>
            <a:chExt cx="7044728" cy="352604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5400" y="25400"/>
              <a:ext cx="6993890" cy="3475228"/>
            </a:xfrm>
            <a:custGeom>
              <a:avLst/>
              <a:gdLst/>
              <a:ahLst/>
              <a:cxnLst/>
              <a:rect r="r" b="b" t="t" l="l"/>
              <a:pathLst>
                <a:path h="3475228" w="6993890">
                  <a:moveTo>
                    <a:pt x="0" y="243840"/>
                  </a:moveTo>
                  <a:cubicBezTo>
                    <a:pt x="0" y="109220"/>
                    <a:pt x="109982" y="0"/>
                    <a:pt x="245618" y="0"/>
                  </a:cubicBezTo>
                  <a:lnTo>
                    <a:pt x="6748272" y="0"/>
                  </a:lnTo>
                  <a:cubicBezTo>
                    <a:pt x="6883908" y="0"/>
                    <a:pt x="6993890" y="109220"/>
                    <a:pt x="6993890" y="243840"/>
                  </a:cubicBezTo>
                  <a:lnTo>
                    <a:pt x="6993890" y="3231388"/>
                  </a:lnTo>
                  <a:cubicBezTo>
                    <a:pt x="6993890" y="3366008"/>
                    <a:pt x="6883908" y="3475228"/>
                    <a:pt x="6748272" y="3475228"/>
                  </a:cubicBezTo>
                  <a:lnTo>
                    <a:pt x="245618" y="3475228"/>
                  </a:lnTo>
                  <a:cubicBezTo>
                    <a:pt x="109982" y="3475228"/>
                    <a:pt x="0" y="3366008"/>
                    <a:pt x="0" y="3231388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044690" cy="3526028"/>
            </a:xfrm>
            <a:custGeom>
              <a:avLst/>
              <a:gdLst/>
              <a:ahLst/>
              <a:cxnLst/>
              <a:rect r="r" b="b" t="t" l="l"/>
              <a:pathLst>
                <a:path h="3526028" w="7044690">
                  <a:moveTo>
                    <a:pt x="0" y="269240"/>
                  </a:moveTo>
                  <a:cubicBezTo>
                    <a:pt x="0" y="120396"/>
                    <a:pt x="121539" y="0"/>
                    <a:pt x="271018" y="0"/>
                  </a:cubicBezTo>
                  <a:lnTo>
                    <a:pt x="6773672" y="0"/>
                  </a:lnTo>
                  <a:lnTo>
                    <a:pt x="6773672" y="25400"/>
                  </a:lnTo>
                  <a:lnTo>
                    <a:pt x="6773672" y="0"/>
                  </a:lnTo>
                  <a:cubicBezTo>
                    <a:pt x="6923151" y="0"/>
                    <a:pt x="7044690" y="120396"/>
                    <a:pt x="7044690" y="269240"/>
                  </a:cubicBezTo>
                  <a:lnTo>
                    <a:pt x="7019290" y="269240"/>
                  </a:lnTo>
                  <a:lnTo>
                    <a:pt x="7044690" y="269240"/>
                  </a:lnTo>
                  <a:lnTo>
                    <a:pt x="7044690" y="3256788"/>
                  </a:lnTo>
                  <a:lnTo>
                    <a:pt x="7019290" y="3256788"/>
                  </a:lnTo>
                  <a:lnTo>
                    <a:pt x="7044690" y="3256788"/>
                  </a:lnTo>
                  <a:cubicBezTo>
                    <a:pt x="7044690" y="3405632"/>
                    <a:pt x="6923151" y="3526028"/>
                    <a:pt x="6773672" y="3526028"/>
                  </a:cubicBezTo>
                  <a:lnTo>
                    <a:pt x="6773672" y="3500628"/>
                  </a:lnTo>
                  <a:lnTo>
                    <a:pt x="6773672" y="3526028"/>
                  </a:lnTo>
                  <a:lnTo>
                    <a:pt x="271018" y="3526028"/>
                  </a:lnTo>
                  <a:lnTo>
                    <a:pt x="271018" y="3500628"/>
                  </a:lnTo>
                  <a:lnTo>
                    <a:pt x="271018" y="3526028"/>
                  </a:lnTo>
                  <a:cubicBezTo>
                    <a:pt x="121539" y="3526028"/>
                    <a:pt x="0" y="3405632"/>
                    <a:pt x="0" y="32567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56788"/>
                  </a:lnTo>
                  <a:lnTo>
                    <a:pt x="25400" y="3256788"/>
                  </a:lnTo>
                  <a:lnTo>
                    <a:pt x="50800" y="3256788"/>
                  </a:lnTo>
                  <a:cubicBezTo>
                    <a:pt x="50800" y="3377311"/>
                    <a:pt x="149225" y="3475228"/>
                    <a:pt x="271018" y="3475228"/>
                  </a:cubicBezTo>
                  <a:lnTo>
                    <a:pt x="6773672" y="3475228"/>
                  </a:lnTo>
                  <a:cubicBezTo>
                    <a:pt x="6895465" y="3475228"/>
                    <a:pt x="6993890" y="3377184"/>
                    <a:pt x="6993890" y="3256788"/>
                  </a:cubicBezTo>
                  <a:lnTo>
                    <a:pt x="6993890" y="269240"/>
                  </a:lnTo>
                  <a:cubicBezTo>
                    <a:pt x="6993890" y="148717"/>
                    <a:pt x="6895465" y="50800"/>
                    <a:pt x="6773672" y="50800"/>
                  </a:cubicBezTo>
                  <a:lnTo>
                    <a:pt x="271018" y="50800"/>
                  </a:lnTo>
                  <a:lnTo>
                    <a:pt x="271018" y="25400"/>
                  </a:lnTo>
                  <a:lnTo>
                    <a:pt x="271018" y="50800"/>
                  </a:lnTo>
                  <a:cubicBezTo>
                    <a:pt x="149225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D8D4D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6483106" y="5923064"/>
            <a:ext cx="152400" cy="2606431"/>
            <a:chOff x="0" y="0"/>
            <a:chExt cx="203200" cy="34752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3200" cy="3475355"/>
            </a:xfrm>
            <a:custGeom>
              <a:avLst/>
              <a:gdLst/>
              <a:ahLst/>
              <a:cxnLst/>
              <a:rect r="r" b="b" t="t" l="l"/>
              <a:pathLst>
                <a:path h="347535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18586"/>
                  </a:lnTo>
                  <a:cubicBezTo>
                    <a:pt x="203200" y="3449955"/>
                    <a:pt x="177800" y="3475355"/>
                    <a:pt x="146431" y="3475355"/>
                  </a:cubicBezTo>
                  <a:lnTo>
                    <a:pt x="56769" y="3475355"/>
                  </a:lnTo>
                  <a:cubicBezTo>
                    <a:pt x="25400" y="3475355"/>
                    <a:pt x="0" y="3449955"/>
                    <a:pt x="0" y="3418586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028700" y="1496998"/>
            <a:ext cx="15199409" cy="78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7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Key Objectives for Enhanced Agricultural Insights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8159" y="3345209"/>
            <a:ext cx="448791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 Data Processing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8159" y="4324941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Streamline ingestion and processing of crop data.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7117" y="3345209"/>
            <a:ext cx="397475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 Yield Analytics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957117" y="3882028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Analyse production and yield to identify key patterns.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86084" y="3345209"/>
            <a:ext cx="448791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Identify High/Low-Yield Regions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86084" y="4324941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Pinpoint areas of exceptional or poor performance.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8159" y="6235151"/>
            <a:ext cx="448791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Enable Data-Driven Planning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8159" y="7214892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Facilitate informed agricultural decision-making.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57117" y="6235151"/>
            <a:ext cx="4487913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Deliver Interactive Dashboards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57117" y="7214892"/>
            <a:ext cx="44879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Provide actionable insights through intuitive visualisations.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10373" y="7588996"/>
            <a:ext cx="924174" cy="1081751"/>
          </a:xfrm>
          <a:custGeom>
            <a:avLst/>
            <a:gdLst/>
            <a:ahLst/>
            <a:cxnLst/>
            <a:rect r="r" b="b" t="t" l="l"/>
            <a:pathLst>
              <a:path h="1081751" w="924174">
                <a:moveTo>
                  <a:pt x="0" y="0"/>
                </a:moveTo>
                <a:lnTo>
                  <a:pt x="924174" y="0"/>
                </a:lnTo>
                <a:lnTo>
                  <a:pt x="924174" y="1081751"/>
                </a:lnTo>
                <a:lnTo>
                  <a:pt x="0" y="1081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25" t="0" r="-852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0373" y="5519626"/>
            <a:ext cx="924174" cy="924174"/>
          </a:xfrm>
          <a:custGeom>
            <a:avLst/>
            <a:gdLst/>
            <a:ahLst/>
            <a:cxnLst/>
            <a:rect r="r" b="b" t="t" l="l"/>
            <a:pathLst>
              <a:path h="924174" w="924174">
                <a:moveTo>
                  <a:pt x="0" y="0"/>
                </a:moveTo>
                <a:lnTo>
                  <a:pt x="924174" y="0"/>
                </a:lnTo>
                <a:lnTo>
                  <a:pt x="924174" y="924173"/>
                </a:lnTo>
                <a:lnTo>
                  <a:pt x="0" y="92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3035798"/>
            <a:ext cx="1027662" cy="904029"/>
          </a:xfrm>
          <a:custGeom>
            <a:avLst/>
            <a:gdLst/>
            <a:ahLst/>
            <a:cxnLst/>
            <a:rect r="r" b="b" t="t" l="l"/>
            <a:pathLst>
              <a:path h="904029" w="1027662">
                <a:moveTo>
                  <a:pt x="0" y="0"/>
                </a:moveTo>
                <a:lnTo>
                  <a:pt x="1027662" y="0"/>
                </a:lnTo>
                <a:lnTo>
                  <a:pt x="1027662" y="904029"/>
                </a:lnTo>
                <a:lnTo>
                  <a:pt x="0" y="90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780" t="0" r="-3378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21108" y="7588996"/>
            <a:ext cx="982570" cy="1124810"/>
          </a:xfrm>
          <a:custGeom>
            <a:avLst/>
            <a:gdLst/>
            <a:ahLst/>
            <a:cxnLst/>
            <a:rect r="r" b="b" t="t" l="l"/>
            <a:pathLst>
              <a:path h="1124810" w="982570">
                <a:moveTo>
                  <a:pt x="0" y="0"/>
                </a:moveTo>
                <a:lnTo>
                  <a:pt x="982570" y="0"/>
                </a:lnTo>
                <a:lnTo>
                  <a:pt x="982570" y="1124810"/>
                </a:lnTo>
                <a:lnTo>
                  <a:pt x="0" y="112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38" t="0" r="-72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28699" y="5427868"/>
            <a:ext cx="1021741" cy="787669"/>
          </a:xfrm>
          <a:custGeom>
            <a:avLst/>
            <a:gdLst/>
            <a:ahLst/>
            <a:cxnLst/>
            <a:rect r="r" b="b" t="t" l="l"/>
            <a:pathLst>
              <a:path h="787669" w="1021741">
                <a:moveTo>
                  <a:pt x="0" y="0"/>
                </a:moveTo>
                <a:lnTo>
                  <a:pt x="1021741" y="0"/>
                </a:lnTo>
                <a:lnTo>
                  <a:pt x="1021741" y="787670"/>
                </a:lnTo>
                <a:lnTo>
                  <a:pt x="0" y="7876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0373" y="3035798"/>
            <a:ext cx="1105803" cy="1148578"/>
          </a:xfrm>
          <a:custGeom>
            <a:avLst/>
            <a:gdLst/>
            <a:ahLst/>
            <a:cxnLst/>
            <a:rect r="r" b="b" t="t" l="l"/>
            <a:pathLst>
              <a:path h="1148578" w="1105803">
                <a:moveTo>
                  <a:pt x="0" y="0"/>
                </a:moveTo>
                <a:lnTo>
                  <a:pt x="1105803" y="0"/>
                </a:lnTo>
                <a:lnTo>
                  <a:pt x="1105803" y="1148578"/>
                </a:lnTo>
                <a:lnTo>
                  <a:pt x="0" y="1148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984" t="0" r="-3984" b="-39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2238" y="1270845"/>
            <a:ext cx="5488330" cy="78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7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Technology Stack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7151" y="280481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97151" y="3341637"/>
            <a:ext cx="676959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Python, Pandas, NumPy for efficient data manipulation.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6020" y="2804817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Big Data 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26020" y="3341637"/>
            <a:ext cx="67697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Azure Databricks and PySpark for scalable data analysis.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7151" y="5131298"/>
            <a:ext cx="407416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Workflow Orchestration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97151" y="5668118"/>
            <a:ext cx="676959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Apache Airflow ensures automated and scheduled pipelines.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26020" y="5131298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Storage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26020" y="5668118"/>
            <a:ext cx="67697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CSV and Delta Tables provide flexible and reliable data storage.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7151" y="7457780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97151" y="7994599"/>
            <a:ext cx="676959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Power BI creates compelling, interactive dashboards.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26020" y="7457780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Version Control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26020" y="7994599"/>
            <a:ext cx="67697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GitHub facilitates collaborative development and code management.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9313" r="0" b="-931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7472" y="10267502"/>
            <a:ext cx="28575" cy="800252"/>
            <a:chOff x="0" y="0"/>
            <a:chExt cx="38100" cy="10670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100" cy="1067054"/>
            </a:xfrm>
            <a:custGeom>
              <a:avLst/>
              <a:gdLst/>
              <a:ahLst/>
              <a:cxnLst/>
              <a:rect r="r" b="b" t="t" l="l"/>
              <a:pathLst>
                <a:path h="1067054" w="38100">
                  <a:moveTo>
                    <a:pt x="0" y="0"/>
                  </a:moveTo>
                  <a:lnTo>
                    <a:pt x="38100" y="0"/>
                  </a:lnTo>
                  <a:lnTo>
                    <a:pt x="38100" y="1067054"/>
                  </a:lnTo>
                  <a:lnTo>
                    <a:pt x="0" y="1067054"/>
                  </a:ln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311301" y="3553876"/>
            <a:ext cx="4164930" cy="5100370"/>
          </a:xfrm>
          <a:custGeom>
            <a:avLst/>
            <a:gdLst/>
            <a:ahLst/>
            <a:cxnLst/>
            <a:rect r="r" b="b" t="t" l="l"/>
            <a:pathLst>
              <a:path h="5100370" w="4164930">
                <a:moveTo>
                  <a:pt x="0" y="0"/>
                </a:moveTo>
                <a:lnTo>
                  <a:pt x="4164930" y="0"/>
                </a:lnTo>
                <a:lnTo>
                  <a:pt x="4164930" y="5100369"/>
                </a:lnTo>
                <a:lnTo>
                  <a:pt x="0" y="5100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0" t="0" r="-480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56047" y="3709220"/>
            <a:ext cx="12052897" cy="536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2247" indent="-226124" lvl="1">
              <a:lnSpc>
                <a:spcPts val="4728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Inconsist</a:t>
            </a: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ent crop and region naming</a:t>
            </a:r>
          </a:p>
          <a:p>
            <a:pPr algn="l">
              <a:lnSpc>
                <a:spcPts val="4728"/>
              </a:lnSpc>
            </a:pPr>
          </a:p>
          <a:p>
            <a:pPr algn="l" marL="452247" indent="-226124" lvl="1">
              <a:lnSpc>
                <a:spcPts val="4728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Missing and incomplete records</a:t>
            </a:r>
          </a:p>
          <a:p>
            <a:pPr algn="l">
              <a:lnSpc>
                <a:spcPts val="4728"/>
              </a:lnSpc>
            </a:pPr>
          </a:p>
          <a:p>
            <a:pPr algn="l" marL="452247" indent="-226124" lvl="1">
              <a:lnSpc>
                <a:spcPts val="4728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Seasonal and regional data imbalance</a:t>
            </a:r>
          </a:p>
          <a:p>
            <a:pPr algn="l">
              <a:lnSpc>
                <a:spcPts val="4728"/>
              </a:lnSpc>
            </a:pPr>
          </a:p>
          <a:p>
            <a:pPr algn="l" marL="452247" indent="-226124" lvl="1">
              <a:lnSpc>
                <a:spcPts val="4728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Difficulty in combining climate, soil, and market data</a:t>
            </a:r>
          </a:p>
          <a:p>
            <a:pPr algn="l">
              <a:lnSpc>
                <a:spcPts val="4728"/>
              </a:lnSpc>
            </a:pPr>
          </a:p>
          <a:p>
            <a:pPr algn="l" marL="452247" indent="-226124" lvl="1">
              <a:lnSpc>
                <a:spcPts val="473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Need for standardized 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263" y="1180499"/>
            <a:ext cx="5743232" cy="78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Data 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263" y="10434637"/>
            <a:ext cx="16521265" cy="399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This extensive data scope is crucial for robust multi-dimensional agricultural analysis, providing a holistic view of farming operations.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7841161" y="2535996"/>
            <a:ext cx="1123655" cy="1348378"/>
          </a:xfrm>
          <a:custGeom>
            <a:avLst/>
            <a:gdLst/>
            <a:ahLst/>
            <a:cxnLst/>
            <a:rect r="r" b="b" t="t" l="l"/>
            <a:pathLst>
              <a:path h="1348378" w="1123655">
                <a:moveTo>
                  <a:pt x="0" y="0"/>
                </a:moveTo>
                <a:lnTo>
                  <a:pt x="1123655" y="0"/>
                </a:lnTo>
                <a:lnTo>
                  <a:pt x="1123655" y="1348378"/>
                </a:lnTo>
                <a:lnTo>
                  <a:pt x="0" y="1348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1" r="0" b="-141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7841161" y="4045261"/>
            <a:ext cx="1123655" cy="1348378"/>
          </a:xfrm>
          <a:custGeom>
            <a:avLst/>
            <a:gdLst/>
            <a:ahLst/>
            <a:cxnLst/>
            <a:rect r="r" b="b" t="t" l="l"/>
            <a:pathLst>
              <a:path h="1348378" w="1123655">
                <a:moveTo>
                  <a:pt x="0" y="0"/>
                </a:moveTo>
                <a:lnTo>
                  <a:pt x="1123655" y="0"/>
                </a:lnTo>
                <a:lnTo>
                  <a:pt x="1123655" y="1348378"/>
                </a:lnTo>
                <a:lnTo>
                  <a:pt x="0" y="1348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1" r="0" b="-141"/>
            </a:stretch>
          </a:blipFill>
        </p:spPr>
      </p:sp>
      <p:sp>
        <p:nvSpPr>
          <p:cNvPr name="Freeform 4" id="4" descr="preencoded.png"/>
          <p:cNvSpPr/>
          <p:nvPr/>
        </p:nvSpPr>
        <p:spPr>
          <a:xfrm flipH="false" flipV="false" rot="0">
            <a:off x="7841161" y="5554525"/>
            <a:ext cx="1123655" cy="1348378"/>
          </a:xfrm>
          <a:custGeom>
            <a:avLst/>
            <a:gdLst/>
            <a:ahLst/>
            <a:cxnLst/>
            <a:rect r="r" b="b" t="t" l="l"/>
            <a:pathLst>
              <a:path h="1348378" w="1123655">
                <a:moveTo>
                  <a:pt x="0" y="0"/>
                </a:moveTo>
                <a:lnTo>
                  <a:pt x="1123655" y="0"/>
                </a:lnTo>
                <a:lnTo>
                  <a:pt x="1123655" y="1348379"/>
                </a:lnTo>
                <a:lnTo>
                  <a:pt x="0" y="134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1" r="0" b="-141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7841161" y="7250316"/>
            <a:ext cx="1123655" cy="1654673"/>
          </a:xfrm>
          <a:custGeom>
            <a:avLst/>
            <a:gdLst/>
            <a:ahLst/>
            <a:cxnLst/>
            <a:rect r="r" b="b" t="t" l="l"/>
            <a:pathLst>
              <a:path h="1654673" w="1123655">
                <a:moveTo>
                  <a:pt x="0" y="0"/>
                </a:moveTo>
                <a:lnTo>
                  <a:pt x="1123655" y="0"/>
                </a:lnTo>
                <a:lnTo>
                  <a:pt x="1123655" y="1654673"/>
                </a:lnTo>
                <a:lnTo>
                  <a:pt x="0" y="1654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" r="0" b="-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</a:blip>
            <a:stretch>
              <a:fillRect l="-60" t="0" r="-6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0473" y="1712159"/>
            <a:ext cx="5075126" cy="7362960"/>
          </a:xfrm>
          <a:custGeom>
            <a:avLst/>
            <a:gdLst/>
            <a:ahLst/>
            <a:cxnLst/>
            <a:rect r="r" b="b" t="t" l="l"/>
            <a:pathLst>
              <a:path h="7362960" w="5075126">
                <a:moveTo>
                  <a:pt x="0" y="0"/>
                </a:moveTo>
                <a:lnTo>
                  <a:pt x="5075126" y="0"/>
                </a:lnTo>
                <a:lnTo>
                  <a:pt x="5075126" y="7362960"/>
                </a:lnTo>
                <a:lnTo>
                  <a:pt x="0" y="736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1161" y="1226883"/>
            <a:ext cx="9463678" cy="78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b="true" sz="5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736656"/>
            <a:ext cx="1889395" cy="47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b="true" sz="3000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Raw Layer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3255691"/>
            <a:ext cx="8115300" cy="4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b="true" sz="2499">
                <a:solidFill>
                  <a:srgbClr val="030303"/>
                </a:solidFill>
                <a:latin typeface="Inter Medium"/>
                <a:ea typeface="Inter Medium"/>
                <a:cs typeface="Inter Medium"/>
                <a:sym typeface="Inter Medium"/>
              </a:rPr>
              <a:t>Original, immutable CSV files from various sources.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89539" y="4080012"/>
            <a:ext cx="2390811" cy="47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Bronze Layer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89539" y="4560443"/>
            <a:ext cx="8115300" cy="97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b="true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Raw ingestion of data into Delta tables, preserving original format.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89539" y="5755186"/>
            <a:ext cx="2143937" cy="47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Silver 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89539" y="6316418"/>
            <a:ext cx="8115300" cy="97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b="true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Cleaned, validated, and standardised data ready for analysis.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89539" y="7455989"/>
            <a:ext cx="1999168" cy="47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Gold Layer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89539" y="7865859"/>
            <a:ext cx="8115300" cy="975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b="true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Aggregated and optimised datasets for high-performance analytics and reporting.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41161" y="9333614"/>
            <a:ext cx="9463678" cy="47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b="true" sz="24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Flow:</a:t>
            </a:r>
            <a:r>
              <a:rPr lang="en-US" b="true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Raw → Bronze → Silver → Gold → Power BI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9313" r="0" b="-93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321108" y="3288014"/>
            <a:ext cx="2762288" cy="2560474"/>
          </a:xfrm>
          <a:custGeom>
            <a:avLst/>
            <a:gdLst/>
            <a:ahLst/>
            <a:cxnLst/>
            <a:rect r="r" b="b" t="t" l="l"/>
            <a:pathLst>
              <a:path h="2560474" w="2762288">
                <a:moveTo>
                  <a:pt x="0" y="0"/>
                </a:moveTo>
                <a:lnTo>
                  <a:pt x="2762288" y="0"/>
                </a:lnTo>
                <a:lnTo>
                  <a:pt x="2762288" y="2560474"/>
                </a:lnTo>
                <a:lnTo>
                  <a:pt x="0" y="2560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4661" y="3404477"/>
            <a:ext cx="2346061" cy="2670308"/>
          </a:xfrm>
          <a:custGeom>
            <a:avLst/>
            <a:gdLst/>
            <a:ahLst/>
            <a:cxnLst/>
            <a:rect r="r" b="b" t="t" l="l"/>
            <a:pathLst>
              <a:path h="2670308" w="2346061">
                <a:moveTo>
                  <a:pt x="0" y="0"/>
                </a:moveTo>
                <a:lnTo>
                  <a:pt x="2346062" y="0"/>
                </a:lnTo>
                <a:lnTo>
                  <a:pt x="2346062" y="2670308"/>
                </a:lnTo>
                <a:lnTo>
                  <a:pt x="0" y="2670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51570" y="6811516"/>
            <a:ext cx="2144589" cy="2144589"/>
          </a:xfrm>
          <a:custGeom>
            <a:avLst/>
            <a:gdLst/>
            <a:ahLst/>
            <a:cxnLst/>
            <a:rect r="r" b="b" t="t" l="l"/>
            <a:pathLst>
              <a:path h="2144589" w="2144589">
                <a:moveTo>
                  <a:pt x="0" y="0"/>
                </a:moveTo>
                <a:lnTo>
                  <a:pt x="2144588" y="0"/>
                </a:lnTo>
                <a:lnTo>
                  <a:pt x="2144588" y="2144589"/>
                </a:lnTo>
                <a:lnTo>
                  <a:pt x="0" y="2144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1406423"/>
            <a:ext cx="4968875" cy="78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7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8898" y="3318752"/>
            <a:ext cx="4753270" cy="265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Br</a:t>
            </a: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onze Layer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Raw data ingestion from source files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Schema validation and basic quality checks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19447" y="3318752"/>
            <a:ext cx="4753423" cy="265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</a:t>
            </a: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ilver Layer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 cleaning and standardization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Missing value handling and yield calculation</a:t>
            </a:r>
          </a:p>
          <a:p>
            <a:pPr algn="l">
              <a:lnSpc>
                <a:spcPts val="356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68136" y="7198735"/>
            <a:ext cx="16303523" cy="175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Gold Lay</a:t>
            </a: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er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Aggregated analytics and insights</a:t>
            </a:r>
          </a:p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Crop, season, region, weather, and soil-based analysis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19999"/>
              </a:blip>
              <a:stretch>
                <a:fillRect l="0" t="-9313" r="0" b="-931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852254" y="3209696"/>
            <a:ext cx="10197282" cy="5457999"/>
          </a:xfrm>
          <a:custGeom>
            <a:avLst/>
            <a:gdLst/>
            <a:ahLst/>
            <a:cxnLst/>
            <a:rect r="r" b="b" t="t" l="l"/>
            <a:pathLst>
              <a:path h="5457999" w="10197282">
                <a:moveTo>
                  <a:pt x="0" y="0"/>
                </a:moveTo>
                <a:lnTo>
                  <a:pt x="10197281" y="0"/>
                </a:lnTo>
                <a:lnTo>
                  <a:pt x="10197281" y="5457999"/>
                </a:lnTo>
                <a:lnTo>
                  <a:pt x="0" y="5457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3" t="0" r="-356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76014"/>
            <a:ext cx="12892484" cy="787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0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Automated Workflow with Apache Airflow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92082"/>
            <a:ext cx="4391234" cy="3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Pipeline Orchestration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88038"/>
            <a:ext cx="6823554" cy="71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b="true" sz="1836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Apache Airflow is utilised to orchestrate the entire data pipeline, ensuring seamless execution.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30164"/>
            <a:ext cx="4925993" cy="3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Scheduled ETL Execution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809704"/>
            <a:ext cx="6823554" cy="7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0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Daily scheduled ETL (Extract, Transform, Load) processes for continuous data updates.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508977"/>
            <a:ext cx="4306868" cy="39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Sequential Execution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8088516"/>
            <a:ext cx="6823554" cy="37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b="true" sz="20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Strict sequential flow: </a:t>
            </a:r>
            <a:r>
              <a:rPr lang="en-US" sz="2000" b="true">
                <a:solidFill>
                  <a:srgbClr val="1C9770"/>
                </a:solidFill>
                <a:latin typeface="Inter Medium"/>
                <a:ea typeface="Inter Medium"/>
                <a:cs typeface="Inter Medium"/>
                <a:sym typeface="Inter Medium"/>
              </a:rPr>
              <a:t>Bronze → Silver → Gold</a:t>
            </a:r>
            <a:r>
              <a:rPr lang="en-US" b="true" sz="20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layers.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9313" r="0" b="-931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32580"/>
            <a:ext cx="10521967" cy="78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7"/>
              </a:lnSpc>
            </a:pPr>
            <a:r>
              <a:rPr lang="en-US" sz="500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 with Power BI Dashboards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862110"/>
            <a:ext cx="5245446" cy="3004242"/>
            <a:chOff x="0" y="0"/>
            <a:chExt cx="6993928" cy="40056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92238" y="2824010"/>
            <a:ext cx="5245446" cy="152400"/>
            <a:chOff x="0" y="0"/>
            <a:chExt cx="6993928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189608" y="2436914"/>
            <a:ext cx="850554" cy="850554"/>
            <a:chOff x="0" y="0"/>
            <a:chExt cx="1134072" cy="1134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3444697" y="2554338"/>
            <a:ext cx="340223" cy="5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9" y="3561312"/>
            <a:ext cx="406360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Crop Production Trends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3859" y="4098131"/>
            <a:ext cx="460221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Visualisation of crop production changes over specified timeframes.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21206" y="2862110"/>
            <a:ext cx="5245446" cy="3004242"/>
            <a:chOff x="0" y="0"/>
            <a:chExt cx="6993928" cy="40056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521206" y="2824010"/>
            <a:ext cx="5245446" cy="152400"/>
            <a:chOff x="0" y="0"/>
            <a:chExt cx="6993928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718575" y="2436914"/>
            <a:ext cx="850554" cy="850554"/>
            <a:chOff x="0" y="0"/>
            <a:chExt cx="1134072" cy="11340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973664" y="2554338"/>
            <a:ext cx="340223" cy="5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2817" y="3561312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Yield Comparison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2817" y="4098131"/>
            <a:ext cx="460221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Side-by-side analysis of yield performance across regions and seasons.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50163" y="2862110"/>
            <a:ext cx="5245446" cy="3004242"/>
            <a:chOff x="0" y="0"/>
            <a:chExt cx="6993928" cy="400565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993890" cy="4005707"/>
            </a:xfrm>
            <a:custGeom>
              <a:avLst/>
              <a:gdLst/>
              <a:ahLst/>
              <a:cxnLst/>
              <a:rect r="r" b="b" t="t" l="l"/>
              <a:pathLst>
                <a:path h="4005707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3761867"/>
                  </a:lnTo>
                  <a:cubicBezTo>
                    <a:pt x="6993890" y="3896487"/>
                    <a:pt x="6884670" y="4005707"/>
                    <a:pt x="6750050" y="4005707"/>
                  </a:cubicBezTo>
                  <a:lnTo>
                    <a:pt x="243840" y="4005707"/>
                  </a:lnTo>
                  <a:cubicBezTo>
                    <a:pt x="109220" y="4005707"/>
                    <a:pt x="0" y="3896487"/>
                    <a:pt x="0" y="37618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050163" y="2824010"/>
            <a:ext cx="5245446" cy="152400"/>
            <a:chOff x="0" y="0"/>
            <a:chExt cx="6993928" cy="203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4247543" y="2436914"/>
            <a:ext cx="850554" cy="850554"/>
            <a:chOff x="0" y="0"/>
            <a:chExt cx="1134072" cy="113407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4502632" y="2554338"/>
            <a:ext cx="340223" cy="5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71784" y="3561312"/>
            <a:ext cx="4287816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Price Analysis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1784" y="4098131"/>
            <a:ext cx="460221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Tracking and analysis of crop market price fluctuations.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92238" y="6575079"/>
            <a:ext cx="8009934" cy="2550614"/>
            <a:chOff x="0" y="0"/>
            <a:chExt cx="10679913" cy="3400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679938" cy="3400806"/>
            </a:xfrm>
            <a:custGeom>
              <a:avLst/>
              <a:gdLst/>
              <a:ahLst/>
              <a:cxnLst/>
              <a:rect r="r" b="b" t="t" l="l"/>
              <a:pathLst>
                <a:path h="3400806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992238" y="6536979"/>
            <a:ext cx="8009934" cy="152400"/>
            <a:chOff x="0" y="0"/>
            <a:chExt cx="10679913" cy="2032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679937" cy="203327"/>
            </a:xfrm>
            <a:custGeom>
              <a:avLst/>
              <a:gdLst/>
              <a:ahLst/>
              <a:cxnLst/>
              <a:rect r="r" b="b" t="t" l="l"/>
              <a:pathLst>
                <a:path h="203327" w="1067993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4571924" y="6149873"/>
            <a:ext cx="850554" cy="850554"/>
            <a:chOff x="0" y="0"/>
            <a:chExt cx="1134072" cy="113407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4827013" y="6267298"/>
            <a:ext cx="340223" cy="5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13859" y="7274271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Soil Health vs. Yield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3859" y="7811091"/>
            <a:ext cx="736669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Correlation insights between soil indicators and crop yields.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85684" y="6575079"/>
            <a:ext cx="8009934" cy="2550614"/>
            <a:chOff x="0" y="0"/>
            <a:chExt cx="10679913" cy="3400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679938" cy="3400806"/>
            </a:xfrm>
            <a:custGeom>
              <a:avLst/>
              <a:gdLst/>
              <a:ahLst/>
              <a:cxnLst/>
              <a:rect r="r" b="b" t="t" l="l"/>
              <a:pathLst>
                <a:path h="3400806" w="10679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436098" y="0"/>
                  </a:lnTo>
                  <a:cubicBezTo>
                    <a:pt x="10570718" y="0"/>
                    <a:pt x="10679938" y="109220"/>
                    <a:pt x="10679938" y="243840"/>
                  </a:cubicBezTo>
                  <a:lnTo>
                    <a:pt x="10679938" y="3156966"/>
                  </a:lnTo>
                  <a:cubicBezTo>
                    <a:pt x="10679938" y="3291586"/>
                    <a:pt x="10570718" y="3400806"/>
                    <a:pt x="10436098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285684" y="6536979"/>
            <a:ext cx="8009934" cy="152400"/>
            <a:chOff x="0" y="0"/>
            <a:chExt cx="10679913" cy="2032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679937" cy="203327"/>
            </a:xfrm>
            <a:custGeom>
              <a:avLst/>
              <a:gdLst/>
              <a:ahLst/>
              <a:cxnLst/>
              <a:rect r="r" b="b" t="t" l="l"/>
              <a:pathLst>
                <a:path h="203327" w="1067993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146558"/>
                  </a:lnTo>
                  <a:cubicBezTo>
                    <a:pt x="10679937" y="177927"/>
                    <a:pt x="10654537" y="203327"/>
                    <a:pt x="10623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12865370" y="6149873"/>
            <a:ext cx="850554" cy="850554"/>
            <a:chOff x="0" y="0"/>
            <a:chExt cx="1134072" cy="113407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9" id="49"/>
          <p:cNvSpPr txBox="true"/>
          <p:nvPr/>
        </p:nvSpPr>
        <p:spPr>
          <a:xfrm rot="0">
            <a:off x="13120468" y="6267298"/>
            <a:ext cx="340223" cy="52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607306" y="7274271"/>
            <a:ext cx="3544043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Interactive KPIs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607306" y="7811091"/>
            <a:ext cx="736669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Key Performance Indicators designed for informed decision-making.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DAG9ke3P01o</dc:identifier>
  <dcterms:modified xsi:type="dcterms:W3CDTF">2011-08-01T06:04:30Z</dcterms:modified>
  <cp:revision>1</cp:revision>
  <dc:title>Agricultural Crop Production &amp; Yield Optimization Analytics  System</dc:title>
</cp:coreProperties>
</file>